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58" r:id="rId3"/>
    <p:sldId id="257" r:id="rId4"/>
    <p:sldId id="259" r:id="rId5"/>
    <p:sldId id="260" r:id="rId6"/>
    <p:sldId id="262" r:id="rId7"/>
    <p:sldId id="263" r:id="rId8"/>
    <p:sldId id="264" r:id="rId9"/>
    <p:sldId id="265" r:id="rId10"/>
    <p:sldId id="266" r:id="rId11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Klepnutím lze upravit styl předlohy podnadpisů.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5F0244-03AD-44EE-973E-0D5FE82B0D9C}" type="datetimeFigureOut">
              <a:rPr lang="cs-CZ" smtClean="0"/>
              <a:pPr/>
              <a:t>28.09.2020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D4B1E3-EDE3-4712-9671-532788D8C890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5F0244-03AD-44EE-973E-0D5FE82B0D9C}" type="datetimeFigureOut">
              <a:rPr lang="cs-CZ" smtClean="0"/>
              <a:pPr/>
              <a:t>28.09.2020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D4B1E3-EDE3-4712-9671-532788D8C890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5F0244-03AD-44EE-973E-0D5FE82B0D9C}" type="datetimeFigureOut">
              <a:rPr lang="cs-CZ" smtClean="0"/>
              <a:pPr/>
              <a:t>28.09.2020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D4B1E3-EDE3-4712-9671-532788D8C890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5F0244-03AD-44EE-973E-0D5FE82B0D9C}" type="datetimeFigureOut">
              <a:rPr lang="cs-CZ" smtClean="0"/>
              <a:pPr/>
              <a:t>28.09.2020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D4B1E3-EDE3-4712-9671-532788D8C890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5F0244-03AD-44EE-973E-0D5FE82B0D9C}" type="datetimeFigureOut">
              <a:rPr lang="cs-CZ" smtClean="0"/>
              <a:pPr/>
              <a:t>28.09.2020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D4B1E3-EDE3-4712-9671-532788D8C890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5F0244-03AD-44EE-973E-0D5FE82B0D9C}" type="datetimeFigureOut">
              <a:rPr lang="cs-CZ" smtClean="0"/>
              <a:pPr/>
              <a:t>28.09.2020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D4B1E3-EDE3-4712-9671-532788D8C890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5F0244-03AD-44EE-973E-0D5FE82B0D9C}" type="datetimeFigureOut">
              <a:rPr lang="cs-CZ" smtClean="0"/>
              <a:pPr/>
              <a:t>28.09.2020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D4B1E3-EDE3-4712-9671-532788D8C890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5F0244-03AD-44EE-973E-0D5FE82B0D9C}" type="datetimeFigureOut">
              <a:rPr lang="cs-CZ" smtClean="0"/>
              <a:pPr/>
              <a:t>28.09.2020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D4B1E3-EDE3-4712-9671-532788D8C890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5F0244-03AD-44EE-973E-0D5FE82B0D9C}" type="datetimeFigureOut">
              <a:rPr lang="cs-CZ" smtClean="0"/>
              <a:pPr/>
              <a:t>28.09.2020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D4B1E3-EDE3-4712-9671-532788D8C890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5F0244-03AD-44EE-973E-0D5FE82B0D9C}" type="datetimeFigureOut">
              <a:rPr lang="cs-CZ" smtClean="0"/>
              <a:pPr/>
              <a:t>28.09.2020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D4B1E3-EDE3-4712-9671-532788D8C890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5F0244-03AD-44EE-973E-0D5FE82B0D9C}" type="datetimeFigureOut">
              <a:rPr lang="cs-CZ" smtClean="0"/>
              <a:pPr/>
              <a:t>28.09.2020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D4B1E3-EDE3-4712-9671-532788D8C890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5F0244-03AD-44EE-973E-0D5FE82B0D9C}" type="datetimeFigureOut">
              <a:rPr lang="cs-CZ" smtClean="0"/>
              <a:pPr/>
              <a:t>28.09.2020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D4B1E3-EDE3-4712-9671-532788D8C890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Drahé kameny podle zvěrokruhu – víte, který je ten váš? | Poznání-magazín.cz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0"/>
            <a:ext cx="6080759" cy="6858000"/>
          </a:xfrm>
          <a:prstGeom prst="rect">
            <a:avLst/>
          </a:prstGeom>
          <a:noFill/>
        </p:spPr>
      </p:pic>
      <p:sp>
        <p:nvSpPr>
          <p:cNvPr id="6" name="Obdélník 5"/>
          <p:cNvSpPr/>
          <p:nvPr/>
        </p:nvSpPr>
        <p:spPr>
          <a:xfrm>
            <a:off x="1115616" y="332656"/>
            <a:ext cx="7128792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cs-CZ" sz="12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MINERÁLY</a:t>
            </a:r>
            <a:endParaRPr lang="cs-CZ" sz="12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Obdélník 6"/>
          <p:cNvSpPr/>
          <p:nvPr/>
        </p:nvSpPr>
        <p:spPr>
          <a:xfrm>
            <a:off x="794497" y="3717032"/>
            <a:ext cx="7555017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cs-CZ" sz="5400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Projektový úkol přírodopis</a:t>
            </a:r>
          </a:p>
          <a:p>
            <a:pPr algn="ctr"/>
            <a:r>
              <a:rPr lang="cs-CZ" sz="5400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9. třída</a:t>
            </a:r>
          </a:p>
          <a:p>
            <a:pPr algn="ctr"/>
            <a:r>
              <a:rPr lang="cs-CZ" sz="5400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Ferda </a:t>
            </a:r>
            <a:r>
              <a:rPr lang="cs-CZ" sz="5400" dirty="0" err="1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Bambousek</a:t>
            </a:r>
            <a:endParaRPr lang="cs-CZ" sz="5400" dirty="0">
              <a:ln w="18415" cmpd="sng">
                <a:solidFill>
                  <a:schemeClr val="tx1"/>
                </a:solidFill>
                <a:prstDash val="solid"/>
              </a:ln>
              <a:solidFill>
                <a:srgbClr val="00B05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véPole 1"/>
          <p:cNvSpPr txBox="1"/>
          <p:nvPr/>
        </p:nvSpPr>
        <p:spPr>
          <a:xfrm>
            <a:off x="467544" y="332656"/>
            <a:ext cx="482453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4400" b="1" dirty="0" smtClean="0"/>
              <a:t>JANTAR</a:t>
            </a:r>
            <a:endParaRPr lang="cs-CZ" sz="4400" b="1" dirty="0"/>
          </a:p>
        </p:txBody>
      </p:sp>
      <p:pic>
        <p:nvPicPr>
          <p:cNvPr id="22530" name="Picture 2" descr="Fosilní jantar - a-diamond.eu jewel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3685305" y="1178718"/>
            <a:ext cx="6858001" cy="4500564"/>
          </a:xfrm>
          <a:prstGeom prst="rect">
            <a:avLst/>
          </a:prstGeom>
          <a:noFill/>
        </p:spPr>
      </p:pic>
      <p:sp>
        <p:nvSpPr>
          <p:cNvPr id="4" name="TextovéPole 3"/>
          <p:cNvSpPr txBox="1"/>
          <p:nvPr/>
        </p:nvSpPr>
        <p:spPr>
          <a:xfrm>
            <a:off x="395536" y="1124744"/>
            <a:ext cx="5544616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cs-CZ" sz="3200" dirty="0" smtClean="0"/>
              <a:t> systém : organické materiály</a:t>
            </a:r>
          </a:p>
          <a:p>
            <a:pPr>
              <a:buFont typeface="Arial" pitchFamily="34" charset="0"/>
              <a:buChar char="•"/>
            </a:pPr>
            <a:r>
              <a:rPr lang="cs-CZ" sz="3200" dirty="0" smtClean="0"/>
              <a:t> soustava : amorfní</a:t>
            </a:r>
          </a:p>
          <a:p>
            <a:pPr>
              <a:buFont typeface="Arial" pitchFamily="34" charset="0"/>
              <a:buChar char="•"/>
            </a:pPr>
            <a:r>
              <a:rPr lang="cs-CZ" sz="3200" dirty="0" smtClean="0"/>
              <a:t> vznik : zkamenělá pryskyřice</a:t>
            </a:r>
          </a:p>
          <a:p>
            <a:pPr>
              <a:buFont typeface="Arial" pitchFamily="34" charset="0"/>
              <a:buChar char="•"/>
            </a:pPr>
            <a:r>
              <a:rPr lang="cs-CZ" sz="3200" dirty="0" smtClean="0"/>
              <a:t> tvrdost : 2</a:t>
            </a:r>
          </a:p>
          <a:p>
            <a:pPr>
              <a:buFont typeface="Arial" pitchFamily="34" charset="0"/>
              <a:buChar char="•"/>
            </a:pPr>
            <a:r>
              <a:rPr lang="cs-CZ" sz="3200" dirty="0" smtClean="0"/>
              <a:t> barva : medově žlutá</a:t>
            </a:r>
          </a:p>
          <a:p>
            <a:pPr>
              <a:buFont typeface="Arial" pitchFamily="34" charset="0"/>
              <a:buChar char="•"/>
            </a:pPr>
            <a:r>
              <a:rPr lang="cs-CZ" sz="3200" dirty="0" smtClean="0"/>
              <a:t> štěpnost : nemá</a:t>
            </a:r>
          </a:p>
          <a:p>
            <a:pPr>
              <a:buFont typeface="Arial" pitchFamily="34" charset="0"/>
              <a:buChar char="•"/>
            </a:pPr>
            <a:r>
              <a:rPr lang="cs-CZ" sz="3200" dirty="0" smtClean="0"/>
              <a:t> výskyt : pobřeží Baltského moře, Čína , Kanada</a:t>
            </a:r>
          </a:p>
          <a:p>
            <a:pPr>
              <a:buFont typeface="Arial" pitchFamily="34" charset="0"/>
              <a:buChar char="•"/>
            </a:pPr>
            <a:r>
              <a:rPr lang="cs-CZ" sz="3200" dirty="0" smtClean="0"/>
              <a:t> využití : šperky</a:t>
            </a:r>
          </a:p>
          <a:p>
            <a:pPr>
              <a:buFont typeface="Arial" pitchFamily="34" charset="0"/>
              <a:buChar char="•"/>
            </a:pPr>
            <a:r>
              <a:rPr lang="cs-CZ" sz="3200" dirty="0" smtClean="0"/>
              <a:t> vlastnosti : uzdravující a ochranný kámen</a:t>
            </a:r>
            <a:endParaRPr lang="cs-CZ" sz="32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smtClean="0"/>
              <a:t>SÍRA</a:t>
            </a:r>
            <a:endParaRPr lang="cs-CZ" b="1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76256" y="4581128"/>
            <a:ext cx="1296144" cy="15793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0" name="AutoShape 2" descr="Muzeum 3000 | Představení nových expozic I.díl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pic>
        <p:nvPicPr>
          <p:cNvPr id="2052" name="Picture 4" descr="Muzeum 3000 | Představení nových expozic I.dí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24253" y="908720"/>
            <a:ext cx="3819747" cy="3284984"/>
          </a:xfrm>
          <a:prstGeom prst="rect">
            <a:avLst/>
          </a:prstGeom>
          <a:noFill/>
        </p:spPr>
      </p:pic>
      <p:sp>
        <p:nvSpPr>
          <p:cNvPr id="7" name="TextovéPole 6"/>
          <p:cNvSpPr txBox="1"/>
          <p:nvPr/>
        </p:nvSpPr>
        <p:spPr>
          <a:xfrm>
            <a:off x="539552" y="1628800"/>
            <a:ext cx="5328592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cs-CZ" sz="3200" dirty="0" smtClean="0"/>
              <a:t> systém : prvky</a:t>
            </a:r>
          </a:p>
          <a:p>
            <a:pPr>
              <a:buFont typeface="Arial" pitchFamily="34" charset="0"/>
              <a:buChar char="•"/>
            </a:pPr>
            <a:r>
              <a:rPr lang="cs-CZ" sz="3200" dirty="0"/>
              <a:t> </a:t>
            </a:r>
            <a:r>
              <a:rPr lang="cs-CZ" sz="3200" dirty="0" smtClean="0"/>
              <a:t>vznik : srážením par u sopek</a:t>
            </a:r>
          </a:p>
          <a:p>
            <a:pPr>
              <a:buFont typeface="Arial" pitchFamily="34" charset="0"/>
              <a:buChar char="•"/>
            </a:pPr>
            <a:r>
              <a:rPr lang="cs-CZ" sz="3200" dirty="0"/>
              <a:t> </a:t>
            </a:r>
            <a:r>
              <a:rPr lang="cs-CZ" sz="3200" dirty="0" smtClean="0"/>
              <a:t>soustava : kosočtverečná</a:t>
            </a:r>
          </a:p>
          <a:p>
            <a:pPr>
              <a:buFont typeface="Arial" pitchFamily="34" charset="0"/>
              <a:buChar char="•"/>
            </a:pPr>
            <a:r>
              <a:rPr lang="cs-CZ" sz="3200" dirty="0"/>
              <a:t> </a:t>
            </a:r>
            <a:r>
              <a:rPr lang="cs-CZ" sz="3200" dirty="0" smtClean="0"/>
              <a:t>tvrdost :   2</a:t>
            </a:r>
          </a:p>
          <a:p>
            <a:pPr>
              <a:buFont typeface="Arial" pitchFamily="34" charset="0"/>
              <a:buChar char="•"/>
            </a:pPr>
            <a:r>
              <a:rPr lang="cs-CZ" sz="3200" dirty="0"/>
              <a:t> </a:t>
            </a:r>
            <a:r>
              <a:rPr lang="cs-CZ" sz="3200" dirty="0" smtClean="0"/>
              <a:t>barva : žlutá</a:t>
            </a:r>
          </a:p>
          <a:p>
            <a:pPr>
              <a:buFont typeface="Arial" pitchFamily="34" charset="0"/>
              <a:buChar char="•"/>
            </a:pPr>
            <a:r>
              <a:rPr lang="cs-CZ" sz="3200" dirty="0"/>
              <a:t> </a:t>
            </a:r>
            <a:r>
              <a:rPr lang="cs-CZ" sz="3200" dirty="0" smtClean="0"/>
              <a:t>složení : síra    S</a:t>
            </a:r>
          </a:p>
          <a:p>
            <a:pPr>
              <a:buFont typeface="Arial" pitchFamily="34" charset="0"/>
              <a:buChar char="•"/>
            </a:pPr>
            <a:r>
              <a:rPr lang="cs-CZ" sz="3200" dirty="0"/>
              <a:t> </a:t>
            </a:r>
            <a:r>
              <a:rPr lang="cs-CZ" sz="3200" dirty="0" smtClean="0"/>
              <a:t>naleziště : Itálie (Sicílie), USA, Indonésie</a:t>
            </a:r>
          </a:p>
          <a:p>
            <a:pPr>
              <a:buFont typeface="Arial" pitchFamily="34" charset="0"/>
              <a:buChar char="•"/>
            </a:pPr>
            <a:r>
              <a:rPr lang="cs-CZ" sz="3200" dirty="0"/>
              <a:t> </a:t>
            </a:r>
            <a:r>
              <a:rPr lang="cs-CZ" sz="3200" dirty="0" smtClean="0"/>
              <a:t>využití : </a:t>
            </a:r>
            <a:r>
              <a:rPr lang="cs-CZ" sz="3200" dirty="0"/>
              <a:t>c</a:t>
            </a:r>
            <a:r>
              <a:rPr lang="cs-CZ" sz="3200" dirty="0" smtClean="0"/>
              <a:t>hemický průmysl</a:t>
            </a:r>
            <a:endParaRPr lang="cs-CZ" sz="32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ovéPole 3"/>
          <p:cNvSpPr txBox="1"/>
          <p:nvPr/>
        </p:nvSpPr>
        <p:spPr>
          <a:xfrm>
            <a:off x="1259632" y="620688"/>
            <a:ext cx="68407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4400" b="1" dirty="0" smtClean="0"/>
              <a:t>SFALERIT</a:t>
            </a:r>
            <a:endParaRPr lang="cs-CZ" sz="4400" b="1" dirty="0"/>
          </a:p>
        </p:txBody>
      </p:sp>
      <p:pic>
        <p:nvPicPr>
          <p:cNvPr id="3074" name="Picture 2" descr="Sfaleri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5059490" y="583501"/>
            <a:ext cx="4668011" cy="3501008"/>
          </a:xfrm>
          <a:prstGeom prst="rect">
            <a:avLst/>
          </a:prstGeom>
          <a:noFill/>
        </p:spPr>
      </p:pic>
      <p:sp>
        <p:nvSpPr>
          <p:cNvPr id="6" name="TextovéPole 5"/>
          <p:cNvSpPr txBox="1"/>
          <p:nvPr/>
        </p:nvSpPr>
        <p:spPr>
          <a:xfrm>
            <a:off x="251520" y="1772816"/>
            <a:ext cx="5544616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cs-CZ" sz="3200" dirty="0" smtClean="0"/>
              <a:t> systém : sulfidy</a:t>
            </a:r>
          </a:p>
          <a:p>
            <a:pPr>
              <a:buFont typeface="Arial" pitchFamily="34" charset="0"/>
              <a:buChar char="•"/>
            </a:pPr>
            <a:r>
              <a:rPr lang="cs-CZ" sz="3200" dirty="0"/>
              <a:t> </a:t>
            </a:r>
            <a:r>
              <a:rPr lang="cs-CZ" sz="3200" dirty="0" smtClean="0"/>
              <a:t>vznik : krystalizací z horkých roztoků</a:t>
            </a:r>
          </a:p>
          <a:p>
            <a:pPr>
              <a:buFont typeface="Arial" pitchFamily="34" charset="0"/>
              <a:buChar char="•"/>
            </a:pPr>
            <a:r>
              <a:rPr lang="cs-CZ" sz="3200" dirty="0"/>
              <a:t> </a:t>
            </a:r>
            <a:r>
              <a:rPr lang="cs-CZ" sz="3200" dirty="0" smtClean="0"/>
              <a:t>soustava : krychlová </a:t>
            </a:r>
          </a:p>
          <a:p>
            <a:pPr>
              <a:buFont typeface="Arial" pitchFamily="34" charset="0"/>
              <a:buChar char="•"/>
            </a:pPr>
            <a:r>
              <a:rPr lang="cs-CZ" sz="3200" dirty="0"/>
              <a:t> </a:t>
            </a:r>
            <a:r>
              <a:rPr lang="cs-CZ" sz="3200" dirty="0" smtClean="0"/>
              <a:t>tvrdost : 3,5</a:t>
            </a:r>
          </a:p>
          <a:p>
            <a:pPr>
              <a:buFont typeface="Arial" pitchFamily="34" charset="0"/>
              <a:buChar char="•"/>
            </a:pPr>
            <a:r>
              <a:rPr lang="cs-CZ" sz="3200" dirty="0"/>
              <a:t> </a:t>
            </a:r>
            <a:r>
              <a:rPr lang="cs-CZ" sz="3200" dirty="0" smtClean="0"/>
              <a:t>barva : většinou hnědá</a:t>
            </a:r>
          </a:p>
          <a:p>
            <a:pPr>
              <a:buFont typeface="Arial" pitchFamily="34" charset="0"/>
              <a:buChar char="•"/>
            </a:pPr>
            <a:r>
              <a:rPr lang="cs-CZ" sz="3200" dirty="0"/>
              <a:t> </a:t>
            </a:r>
            <a:r>
              <a:rPr lang="cs-CZ" sz="3200" dirty="0" smtClean="0"/>
              <a:t>složení : sulfid zinečnatý </a:t>
            </a:r>
            <a:r>
              <a:rPr lang="cs-CZ" sz="3200" dirty="0" err="1" smtClean="0"/>
              <a:t>ZnS</a:t>
            </a:r>
            <a:endParaRPr lang="cs-CZ" sz="3200" dirty="0" smtClean="0"/>
          </a:p>
          <a:p>
            <a:pPr>
              <a:buFont typeface="Arial" pitchFamily="34" charset="0"/>
              <a:buChar char="•"/>
            </a:pPr>
            <a:r>
              <a:rPr lang="cs-CZ" sz="3200" dirty="0"/>
              <a:t> </a:t>
            </a:r>
            <a:r>
              <a:rPr lang="cs-CZ" sz="3200" dirty="0" smtClean="0"/>
              <a:t>naleziště : Příbram, Kutná Hora</a:t>
            </a:r>
          </a:p>
          <a:p>
            <a:pPr>
              <a:buFont typeface="Arial" pitchFamily="34" charset="0"/>
              <a:buChar char="•"/>
            </a:pPr>
            <a:r>
              <a:rPr lang="cs-CZ" sz="3200" dirty="0"/>
              <a:t> </a:t>
            </a:r>
            <a:r>
              <a:rPr lang="cs-CZ" sz="3200" dirty="0" smtClean="0"/>
              <a:t>využití : hlavní ruda zinku</a:t>
            </a:r>
            <a:endParaRPr lang="cs-CZ" sz="3200" dirty="0"/>
          </a:p>
        </p:txBody>
      </p:sp>
      <p:pic>
        <p:nvPicPr>
          <p:cNvPr id="3076" name="Picture 4" descr="Řešení osmé lekce - Kurs praktické alchymi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24128" y="5013176"/>
            <a:ext cx="2609850" cy="1476375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véPole 1"/>
          <p:cNvSpPr txBox="1"/>
          <p:nvPr/>
        </p:nvSpPr>
        <p:spPr>
          <a:xfrm>
            <a:off x="827584" y="332656"/>
            <a:ext cx="280831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4400" b="1" dirty="0" smtClean="0"/>
              <a:t>FLUORIT</a:t>
            </a:r>
            <a:endParaRPr lang="cs-CZ" sz="4400" b="1" dirty="0"/>
          </a:p>
        </p:txBody>
      </p:sp>
      <p:pic>
        <p:nvPicPr>
          <p:cNvPr id="17410" name="Picture 2" descr="Řešení osmé lekce - Kurs praktické alchymi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12160" y="5085184"/>
            <a:ext cx="2609850" cy="1476375"/>
          </a:xfrm>
          <a:prstGeom prst="rect">
            <a:avLst/>
          </a:prstGeom>
          <a:noFill/>
        </p:spPr>
      </p:pic>
      <p:pic>
        <p:nvPicPr>
          <p:cNvPr id="17412" name="Picture 4" descr="Fluorit zelený drůza - Madagaskar - č.5 | BLAH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4876800" y="609600"/>
            <a:ext cx="4876800" cy="3657600"/>
          </a:xfrm>
          <a:prstGeom prst="rect">
            <a:avLst/>
          </a:prstGeom>
          <a:noFill/>
        </p:spPr>
      </p:pic>
      <p:sp>
        <p:nvSpPr>
          <p:cNvPr id="5" name="TextovéPole 4"/>
          <p:cNvSpPr txBox="1"/>
          <p:nvPr/>
        </p:nvSpPr>
        <p:spPr>
          <a:xfrm>
            <a:off x="251520" y="1052736"/>
            <a:ext cx="5976664" cy="6494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cs-CZ" sz="3200" dirty="0" smtClean="0"/>
              <a:t> systém : halogenidy</a:t>
            </a:r>
          </a:p>
          <a:p>
            <a:pPr>
              <a:buFont typeface="Arial" pitchFamily="34" charset="0"/>
              <a:buChar char="•"/>
            </a:pPr>
            <a:r>
              <a:rPr lang="cs-CZ" sz="3200" dirty="0" smtClean="0"/>
              <a:t> vznik : z horkých roztoků</a:t>
            </a:r>
          </a:p>
          <a:p>
            <a:pPr>
              <a:buFont typeface="Arial" pitchFamily="34" charset="0"/>
              <a:buChar char="•"/>
            </a:pPr>
            <a:r>
              <a:rPr lang="cs-CZ" sz="3200" dirty="0"/>
              <a:t> </a:t>
            </a:r>
            <a:r>
              <a:rPr lang="cs-CZ" sz="3200" dirty="0" smtClean="0"/>
              <a:t>soustava : krychlová</a:t>
            </a:r>
          </a:p>
          <a:p>
            <a:pPr>
              <a:buFont typeface="Arial" pitchFamily="34" charset="0"/>
              <a:buChar char="•"/>
            </a:pPr>
            <a:r>
              <a:rPr lang="cs-CZ" sz="3200" dirty="0"/>
              <a:t> </a:t>
            </a:r>
            <a:r>
              <a:rPr lang="cs-CZ" sz="3200" dirty="0" smtClean="0"/>
              <a:t>tvrdost : 4</a:t>
            </a:r>
          </a:p>
          <a:p>
            <a:pPr>
              <a:buFont typeface="Arial" pitchFamily="34" charset="0"/>
              <a:buChar char="•"/>
            </a:pPr>
            <a:r>
              <a:rPr lang="cs-CZ" sz="3200" dirty="0"/>
              <a:t> </a:t>
            </a:r>
            <a:r>
              <a:rPr lang="cs-CZ" sz="3200" dirty="0" smtClean="0"/>
              <a:t>vryp : bílý</a:t>
            </a:r>
          </a:p>
          <a:p>
            <a:pPr>
              <a:buFont typeface="Arial" pitchFamily="34" charset="0"/>
              <a:buChar char="•"/>
            </a:pPr>
            <a:r>
              <a:rPr lang="cs-CZ" sz="3200" dirty="0" smtClean="0"/>
              <a:t> štěpnost : dokonalá podle ploch</a:t>
            </a:r>
          </a:p>
          <a:p>
            <a:pPr>
              <a:buFont typeface="Arial" pitchFamily="34" charset="0"/>
              <a:buChar char="•"/>
            </a:pPr>
            <a:r>
              <a:rPr lang="cs-CZ" sz="3200" dirty="0"/>
              <a:t> </a:t>
            </a:r>
            <a:r>
              <a:rPr lang="cs-CZ" sz="3200" dirty="0" smtClean="0"/>
              <a:t>barva : nejčastěji zelená, hnědá až žlutá</a:t>
            </a:r>
          </a:p>
          <a:p>
            <a:pPr>
              <a:buFont typeface="Arial" pitchFamily="34" charset="0"/>
              <a:buChar char="•"/>
            </a:pPr>
            <a:r>
              <a:rPr lang="cs-CZ" sz="3200" dirty="0"/>
              <a:t> </a:t>
            </a:r>
            <a:r>
              <a:rPr lang="cs-CZ" sz="3200" dirty="0" smtClean="0"/>
              <a:t>složení : fluorid vápenatý CaF</a:t>
            </a:r>
            <a:r>
              <a:rPr lang="cs-CZ" sz="1600" dirty="0" smtClean="0"/>
              <a:t>2</a:t>
            </a:r>
          </a:p>
          <a:p>
            <a:pPr>
              <a:buFont typeface="Arial" pitchFamily="34" charset="0"/>
              <a:buChar char="•"/>
            </a:pPr>
            <a:r>
              <a:rPr lang="cs-CZ" sz="3200" dirty="0"/>
              <a:t> </a:t>
            </a:r>
            <a:r>
              <a:rPr lang="cs-CZ" sz="3200" dirty="0" smtClean="0"/>
              <a:t>naleziště : Krušné hory</a:t>
            </a:r>
          </a:p>
          <a:p>
            <a:pPr>
              <a:buFont typeface="Arial" pitchFamily="34" charset="0"/>
              <a:buChar char="•"/>
            </a:pPr>
            <a:r>
              <a:rPr lang="cs-CZ" sz="3200" dirty="0"/>
              <a:t> </a:t>
            </a:r>
            <a:r>
              <a:rPr lang="cs-CZ" sz="3200" dirty="0" smtClean="0"/>
              <a:t>využití : příměs při tavení rud </a:t>
            </a:r>
          </a:p>
          <a:p>
            <a:pPr>
              <a:buFont typeface="Arial" pitchFamily="34" charset="0"/>
              <a:buChar char="•"/>
            </a:pPr>
            <a:endParaRPr lang="cs-CZ" sz="3200" dirty="0" smtClean="0"/>
          </a:p>
          <a:p>
            <a:endParaRPr lang="cs-CZ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véPole 1"/>
          <p:cNvSpPr txBox="1"/>
          <p:nvPr/>
        </p:nvSpPr>
        <p:spPr>
          <a:xfrm>
            <a:off x="755576" y="260648"/>
            <a:ext cx="496855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4400" b="1" dirty="0" smtClean="0"/>
              <a:t>KORUND</a:t>
            </a:r>
            <a:endParaRPr lang="cs-CZ" sz="4400" b="1" dirty="0"/>
          </a:p>
        </p:txBody>
      </p:sp>
      <p:pic>
        <p:nvPicPr>
          <p:cNvPr id="18434" name="Picture 2" descr="KORUND's stream on SoundCloud - Hear the world's sound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60032" y="0"/>
            <a:ext cx="4283968" cy="4283968"/>
          </a:xfrm>
          <a:prstGeom prst="rect">
            <a:avLst/>
          </a:prstGeom>
          <a:noFill/>
        </p:spPr>
      </p:pic>
      <p:pic>
        <p:nvPicPr>
          <p:cNvPr id="18436" name="Picture 4" descr="Korun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6400800" y="3226296"/>
            <a:ext cx="1676400" cy="3810000"/>
          </a:xfrm>
          <a:prstGeom prst="rect">
            <a:avLst/>
          </a:prstGeom>
          <a:noFill/>
        </p:spPr>
      </p:pic>
      <p:sp>
        <p:nvSpPr>
          <p:cNvPr id="5" name="TextovéPole 4"/>
          <p:cNvSpPr txBox="1"/>
          <p:nvPr/>
        </p:nvSpPr>
        <p:spPr>
          <a:xfrm>
            <a:off x="179512" y="1124744"/>
            <a:ext cx="6624736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cs-CZ" sz="3200" dirty="0" smtClean="0"/>
              <a:t> systém : oxidy</a:t>
            </a:r>
          </a:p>
          <a:p>
            <a:pPr>
              <a:buFont typeface="Arial" pitchFamily="34" charset="0"/>
              <a:buChar char="•"/>
            </a:pPr>
            <a:r>
              <a:rPr lang="cs-CZ" sz="3200" dirty="0"/>
              <a:t> </a:t>
            </a:r>
            <a:r>
              <a:rPr lang="cs-CZ" sz="3200" dirty="0" smtClean="0"/>
              <a:t>vznik: v metamorfovaných horninách </a:t>
            </a:r>
          </a:p>
          <a:p>
            <a:pPr>
              <a:buFont typeface="Arial" pitchFamily="34" charset="0"/>
              <a:buChar char="•"/>
            </a:pPr>
            <a:r>
              <a:rPr lang="cs-CZ" sz="3200" dirty="0"/>
              <a:t> </a:t>
            </a:r>
            <a:r>
              <a:rPr lang="cs-CZ" sz="3200" dirty="0" smtClean="0"/>
              <a:t>soustava : klencová</a:t>
            </a:r>
          </a:p>
          <a:p>
            <a:pPr>
              <a:buFont typeface="Arial" pitchFamily="34" charset="0"/>
              <a:buChar char="•"/>
            </a:pPr>
            <a:r>
              <a:rPr lang="cs-CZ" sz="3200" dirty="0"/>
              <a:t> </a:t>
            </a:r>
            <a:r>
              <a:rPr lang="cs-CZ" sz="3200" dirty="0" smtClean="0"/>
              <a:t>tvrdost : 9</a:t>
            </a:r>
          </a:p>
          <a:p>
            <a:pPr>
              <a:buFont typeface="Arial" pitchFamily="34" charset="0"/>
              <a:buChar char="•"/>
            </a:pPr>
            <a:r>
              <a:rPr lang="cs-CZ" sz="3200" dirty="0"/>
              <a:t> </a:t>
            </a:r>
            <a:r>
              <a:rPr lang="cs-CZ" sz="3200" dirty="0" smtClean="0"/>
              <a:t>vryp : bílý</a:t>
            </a:r>
          </a:p>
          <a:p>
            <a:pPr>
              <a:buFont typeface="Arial" pitchFamily="34" charset="0"/>
              <a:buChar char="•"/>
            </a:pPr>
            <a:r>
              <a:rPr lang="cs-CZ" sz="3200" dirty="0"/>
              <a:t> </a:t>
            </a:r>
            <a:r>
              <a:rPr lang="cs-CZ" sz="3200" dirty="0" smtClean="0"/>
              <a:t>barva : šedý, modrý (safír), červený (rubín)</a:t>
            </a:r>
          </a:p>
          <a:p>
            <a:pPr>
              <a:buFont typeface="Arial" pitchFamily="34" charset="0"/>
              <a:buChar char="•"/>
            </a:pPr>
            <a:r>
              <a:rPr lang="cs-CZ" sz="3200" dirty="0" smtClean="0"/>
              <a:t> složení : Al</a:t>
            </a:r>
            <a:r>
              <a:rPr lang="cs-CZ" sz="1600" dirty="0" smtClean="0"/>
              <a:t>2</a:t>
            </a:r>
            <a:r>
              <a:rPr lang="cs-CZ" sz="3200" dirty="0" smtClean="0"/>
              <a:t>O</a:t>
            </a:r>
            <a:r>
              <a:rPr lang="cs-CZ" sz="1600" dirty="0" smtClean="0"/>
              <a:t>3</a:t>
            </a:r>
          </a:p>
          <a:p>
            <a:pPr>
              <a:buFont typeface="Arial" pitchFamily="34" charset="0"/>
              <a:buChar char="•"/>
            </a:pPr>
            <a:r>
              <a:rPr lang="cs-CZ" sz="3200" dirty="0"/>
              <a:t> </a:t>
            </a:r>
            <a:r>
              <a:rPr lang="cs-CZ" sz="3200" dirty="0" smtClean="0"/>
              <a:t>naleziště : </a:t>
            </a:r>
            <a:r>
              <a:rPr lang="cs-CZ" sz="3200" dirty="0" err="1" smtClean="0"/>
              <a:t>Jizerka</a:t>
            </a:r>
            <a:r>
              <a:rPr lang="cs-CZ" sz="3200" dirty="0" smtClean="0"/>
              <a:t>, Srí Lanka</a:t>
            </a:r>
          </a:p>
          <a:p>
            <a:pPr>
              <a:buFont typeface="Arial" pitchFamily="34" charset="0"/>
              <a:buChar char="•"/>
            </a:pPr>
            <a:r>
              <a:rPr lang="cs-CZ" sz="3200" dirty="0"/>
              <a:t> </a:t>
            </a:r>
            <a:r>
              <a:rPr lang="cs-CZ" sz="3200" dirty="0" smtClean="0"/>
              <a:t>využití : šperk, laser, </a:t>
            </a:r>
            <a:r>
              <a:rPr lang="cs-CZ" sz="3200" dirty="0" smtClean="0"/>
              <a:t>broušení</a:t>
            </a:r>
            <a:endParaRPr lang="cs-CZ" sz="3200" dirty="0" smtClean="0"/>
          </a:p>
          <a:p>
            <a:pPr>
              <a:buFont typeface="Arial" pitchFamily="34" charset="0"/>
              <a:buChar char="•"/>
            </a:pPr>
            <a:r>
              <a:rPr lang="cs-CZ" sz="3200" dirty="0" smtClean="0"/>
              <a:t> vlastnosti : dává sílu, moudrost a </a:t>
            </a:r>
            <a:endParaRPr lang="cs-CZ" sz="3200" dirty="0"/>
          </a:p>
        </p:txBody>
      </p:sp>
      <p:sp>
        <p:nvSpPr>
          <p:cNvPr id="6" name="TextovéPole 5"/>
          <p:cNvSpPr txBox="1"/>
          <p:nvPr/>
        </p:nvSpPr>
        <p:spPr>
          <a:xfrm>
            <a:off x="5940152" y="6021288"/>
            <a:ext cx="32038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dirty="0" smtClean="0"/>
              <a:t>nebojácnost</a:t>
            </a:r>
            <a:endParaRPr lang="cs-CZ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véPole 1"/>
          <p:cNvSpPr txBox="1"/>
          <p:nvPr/>
        </p:nvSpPr>
        <p:spPr>
          <a:xfrm>
            <a:off x="611560" y="476672"/>
            <a:ext cx="50405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4400" b="1" dirty="0" smtClean="0"/>
              <a:t>MALACHIT</a:t>
            </a:r>
            <a:endParaRPr lang="cs-CZ" sz="4400" b="1" dirty="0"/>
          </a:p>
        </p:txBody>
      </p:sp>
      <p:pic>
        <p:nvPicPr>
          <p:cNvPr id="1026" name="Picture 2" descr="Malachit | Mineraliensammle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00977" y="0"/>
            <a:ext cx="4514212" cy="3284984"/>
          </a:xfrm>
          <a:prstGeom prst="rect">
            <a:avLst/>
          </a:prstGeom>
          <a:noFill/>
        </p:spPr>
      </p:pic>
      <p:sp>
        <p:nvSpPr>
          <p:cNvPr id="5" name="TextovéPole 4"/>
          <p:cNvSpPr txBox="1"/>
          <p:nvPr/>
        </p:nvSpPr>
        <p:spPr>
          <a:xfrm>
            <a:off x="395536" y="1700808"/>
            <a:ext cx="5400600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cs-CZ" sz="3200" dirty="0" smtClean="0"/>
              <a:t> systém : uhličitany</a:t>
            </a:r>
          </a:p>
          <a:p>
            <a:pPr>
              <a:buFont typeface="Arial" pitchFamily="34" charset="0"/>
              <a:buChar char="•"/>
            </a:pPr>
            <a:r>
              <a:rPr lang="cs-CZ" sz="3200" dirty="0" smtClean="0"/>
              <a:t> vznik : zvětrávání rud mědi</a:t>
            </a:r>
          </a:p>
          <a:p>
            <a:pPr>
              <a:buFont typeface="Arial" pitchFamily="34" charset="0"/>
              <a:buChar char="•"/>
            </a:pPr>
            <a:r>
              <a:rPr lang="cs-CZ" sz="3200" dirty="0" smtClean="0"/>
              <a:t> soustava : </a:t>
            </a:r>
            <a:r>
              <a:rPr lang="cs-CZ" sz="3200" dirty="0" err="1" smtClean="0"/>
              <a:t>jednokloná</a:t>
            </a:r>
            <a:endParaRPr lang="cs-CZ" sz="3200" dirty="0" smtClean="0"/>
          </a:p>
          <a:p>
            <a:pPr>
              <a:buFont typeface="Arial" pitchFamily="34" charset="0"/>
              <a:buChar char="•"/>
            </a:pPr>
            <a:r>
              <a:rPr lang="cs-CZ" sz="3200" dirty="0" smtClean="0"/>
              <a:t> tvrdost : 3,5 – 4</a:t>
            </a:r>
          </a:p>
          <a:p>
            <a:pPr>
              <a:buFont typeface="Arial" pitchFamily="34" charset="0"/>
              <a:buChar char="•"/>
            </a:pPr>
            <a:r>
              <a:rPr lang="cs-CZ" sz="3200" dirty="0" smtClean="0"/>
              <a:t> barva : zelená</a:t>
            </a:r>
          </a:p>
          <a:p>
            <a:pPr>
              <a:buFont typeface="Arial" pitchFamily="34" charset="0"/>
              <a:buChar char="•"/>
            </a:pPr>
            <a:r>
              <a:rPr lang="cs-CZ" sz="3200" dirty="0" smtClean="0"/>
              <a:t> složení : Cu</a:t>
            </a:r>
            <a:r>
              <a:rPr lang="cs-CZ" sz="1600" dirty="0" smtClean="0"/>
              <a:t>2</a:t>
            </a:r>
            <a:r>
              <a:rPr lang="cs-CZ" sz="3200" dirty="0" smtClean="0"/>
              <a:t>(OH)</a:t>
            </a:r>
            <a:r>
              <a:rPr lang="cs-CZ" sz="1600" dirty="0" smtClean="0"/>
              <a:t>2</a:t>
            </a:r>
            <a:r>
              <a:rPr lang="cs-CZ" sz="3200" dirty="0" smtClean="0"/>
              <a:t>CO</a:t>
            </a:r>
            <a:r>
              <a:rPr lang="cs-CZ" sz="1600" dirty="0" smtClean="0"/>
              <a:t>3</a:t>
            </a:r>
          </a:p>
          <a:p>
            <a:pPr>
              <a:buFont typeface="Arial" pitchFamily="34" charset="0"/>
              <a:buChar char="•"/>
            </a:pPr>
            <a:r>
              <a:rPr lang="cs-CZ" sz="3200" dirty="0" smtClean="0"/>
              <a:t> výskyt : Rusko (Ural), Příbram</a:t>
            </a:r>
          </a:p>
          <a:p>
            <a:pPr>
              <a:buFont typeface="Arial" pitchFamily="34" charset="0"/>
              <a:buChar char="•"/>
            </a:pPr>
            <a:r>
              <a:rPr lang="cs-CZ" sz="3200" dirty="0" smtClean="0"/>
              <a:t> využití : šperkařství</a:t>
            </a:r>
          </a:p>
          <a:p>
            <a:pPr>
              <a:buFont typeface="Arial" pitchFamily="34" charset="0"/>
              <a:buChar char="•"/>
            </a:pPr>
            <a:r>
              <a:rPr lang="cs-CZ" sz="3200" dirty="0" smtClean="0"/>
              <a:t> vlastnosti : probouzí lásku, cit, rozum a porozumění</a:t>
            </a:r>
            <a:endParaRPr lang="cs-CZ" sz="3200" dirty="0"/>
          </a:p>
        </p:txBody>
      </p:sp>
      <p:pic>
        <p:nvPicPr>
          <p:cNvPr id="1028" name="Picture 4" descr="MINERALOGI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44208" y="4005064"/>
            <a:ext cx="2200275" cy="20764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véPole 1"/>
          <p:cNvSpPr txBox="1"/>
          <p:nvPr/>
        </p:nvSpPr>
        <p:spPr>
          <a:xfrm>
            <a:off x="1331640" y="260648"/>
            <a:ext cx="230425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4400" b="1" dirty="0" smtClean="0"/>
              <a:t>BARYT</a:t>
            </a:r>
            <a:endParaRPr lang="cs-CZ" sz="4400" b="1" dirty="0"/>
          </a:p>
        </p:txBody>
      </p:sp>
      <p:pic>
        <p:nvPicPr>
          <p:cNvPr id="19458" name="Picture 2" descr="https://web.natur.cuni.cz/ugmnz/mineral/mineral/gifv/baryt_2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1410133">
            <a:off x="6084168" y="5396928"/>
            <a:ext cx="3059832" cy="1461071"/>
          </a:xfrm>
          <a:prstGeom prst="rect">
            <a:avLst/>
          </a:prstGeom>
          <a:noFill/>
        </p:spPr>
      </p:pic>
      <p:pic>
        <p:nvPicPr>
          <p:cNvPr id="19460" name="Picture 4" descr="BARYT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4458085" y="750181"/>
            <a:ext cx="5436096" cy="3935734"/>
          </a:xfrm>
          <a:prstGeom prst="rect">
            <a:avLst/>
          </a:prstGeom>
          <a:noFill/>
        </p:spPr>
      </p:pic>
      <p:sp>
        <p:nvSpPr>
          <p:cNvPr id="5" name="TextovéPole 4"/>
          <p:cNvSpPr txBox="1"/>
          <p:nvPr/>
        </p:nvSpPr>
        <p:spPr>
          <a:xfrm>
            <a:off x="179512" y="1340768"/>
            <a:ext cx="5616624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cs-CZ" sz="3200" dirty="0" smtClean="0"/>
              <a:t> systém : sírany</a:t>
            </a:r>
          </a:p>
          <a:p>
            <a:pPr>
              <a:buFont typeface="Arial" pitchFamily="34" charset="0"/>
              <a:buChar char="•"/>
            </a:pPr>
            <a:r>
              <a:rPr lang="cs-CZ" sz="3200" dirty="0" smtClean="0"/>
              <a:t> vznik : krystalizací z horkých roztoků</a:t>
            </a:r>
          </a:p>
          <a:p>
            <a:pPr>
              <a:buFont typeface="Arial" pitchFamily="34" charset="0"/>
              <a:buChar char="•"/>
            </a:pPr>
            <a:r>
              <a:rPr lang="cs-CZ" sz="3200" dirty="0" smtClean="0"/>
              <a:t> soustava : kosočtverečná</a:t>
            </a:r>
          </a:p>
          <a:p>
            <a:pPr>
              <a:buFont typeface="Arial" pitchFamily="34" charset="0"/>
              <a:buChar char="•"/>
            </a:pPr>
            <a:r>
              <a:rPr lang="cs-CZ" sz="3200" dirty="0" smtClean="0"/>
              <a:t> tvrdost : 2,5 – 3,5</a:t>
            </a:r>
          </a:p>
          <a:p>
            <a:pPr>
              <a:buFont typeface="Arial" pitchFamily="34" charset="0"/>
              <a:buChar char="•"/>
            </a:pPr>
            <a:r>
              <a:rPr lang="cs-CZ" sz="3200" dirty="0" smtClean="0"/>
              <a:t> štěpnost : dokonalá</a:t>
            </a:r>
          </a:p>
          <a:p>
            <a:pPr>
              <a:buFont typeface="Arial" pitchFamily="34" charset="0"/>
              <a:buChar char="•"/>
            </a:pPr>
            <a:r>
              <a:rPr lang="cs-CZ" sz="3200" dirty="0" smtClean="0"/>
              <a:t> barva : různé barvy</a:t>
            </a:r>
          </a:p>
          <a:p>
            <a:pPr>
              <a:buFont typeface="Arial" pitchFamily="34" charset="0"/>
              <a:buChar char="•"/>
            </a:pPr>
            <a:r>
              <a:rPr lang="cs-CZ" sz="3200" dirty="0" smtClean="0"/>
              <a:t> složení : síran barnatý, BaSO</a:t>
            </a:r>
            <a:r>
              <a:rPr lang="cs-CZ" sz="1600" dirty="0" smtClean="0"/>
              <a:t>4</a:t>
            </a:r>
          </a:p>
          <a:p>
            <a:pPr>
              <a:buFont typeface="Arial" pitchFamily="34" charset="0"/>
              <a:buChar char="•"/>
            </a:pPr>
            <a:r>
              <a:rPr lang="cs-CZ" sz="3200" dirty="0" smtClean="0"/>
              <a:t> výskyt : Příbram, </a:t>
            </a:r>
            <a:r>
              <a:rPr lang="cs-CZ" sz="3200" dirty="0" smtClean="0"/>
              <a:t>Harrachov</a:t>
            </a:r>
            <a:endParaRPr lang="cs-CZ" sz="3200" dirty="0" smtClean="0"/>
          </a:p>
          <a:p>
            <a:pPr>
              <a:buFont typeface="Arial" pitchFamily="34" charset="0"/>
              <a:buChar char="•"/>
            </a:pPr>
            <a:r>
              <a:rPr lang="cs-CZ" sz="3200" dirty="0" smtClean="0"/>
              <a:t> využití : lékařství, pyrotechnika</a:t>
            </a:r>
            <a:endParaRPr lang="cs-CZ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https://web.natur.cuni.cz/ugmnz/mineral/mineral/gifv/apatit_1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6559258" y="4394070"/>
            <a:ext cx="2096466" cy="2470583"/>
          </a:xfrm>
          <a:prstGeom prst="rect">
            <a:avLst/>
          </a:prstGeom>
          <a:noFill/>
        </p:spPr>
      </p:pic>
      <p:sp>
        <p:nvSpPr>
          <p:cNvPr id="3" name="TextovéPole 2"/>
          <p:cNvSpPr txBox="1"/>
          <p:nvPr/>
        </p:nvSpPr>
        <p:spPr>
          <a:xfrm>
            <a:off x="827584" y="404664"/>
            <a:ext cx="44644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4400" b="1" dirty="0" smtClean="0"/>
              <a:t>APATIT</a:t>
            </a:r>
            <a:endParaRPr lang="cs-CZ" sz="4400" b="1" dirty="0"/>
          </a:p>
        </p:txBody>
      </p:sp>
      <p:sp>
        <p:nvSpPr>
          <p:cNvPr id="4" name="TextovéPole 3"/>
          <p:cNvSpPr txBox="1"/>
          <p:nvPr/>
        </p:nvSpPr>
        <p:spPr>
          <a:xfrm>
            <a:off x="467544" y="1412776"/>
            <a:ext cx="4536504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cs-CZ" sz="3200" dirty="0" smtClean="0"/>
              <a:t> systém : fosforečnany</a:t>
            </a:r>
          </a:p>
          <a:p>
            <a:pPr>
              <a:buFont typeface="Arial" pitchFamily="34" charset="0"/>
              <a:buChar char="•"/>
            </a:pPr>
            <a:r>
              <a:rPr lang="cs-CZ" sz="3200" dirty="0" smtClean="0"/>
              <a:t> vznik : z magmatu</a:t>
            </a:r>
          </a:p>
          <a:p>
            <a:pPr>
              <a:buFont typeface="Arial" pitchFamily="34" charset="0"/>
              <a:buChar char="•"/>
            </a:pPr>
            <a:r>
              <a:rPr lang="cs-CZ" sz="3200" dirty="0" smtClean="0"/>
              <a:t> soustava : šesterečná</a:t>
            </a:r>
          </a:p>
          <a:p>
            <a:pPr>
              <a:buFont typeface="Arial" pitchFamily="34" charset="0"/>
              <a:buChar char="•"/>
            </a:pPr>
            <a:r>
              <a:rPr lang="cs-CZ" sz="3200" dirty="0" smtClean="0"/>
              <a:t> barva : zelený, fialový</a:t>
            </a:r>
          </a:p>
          <a:p>
            <a:pPr>
              <a:buFont typeface="Arial" pitchFamily="34" charset="0"/>
              <a:buChar char="•"/>
            </a:pPr>
            <a:r>
              <a:rPr lang="cs-CZ" sz="3200" dirty="0" smtClean="0"/>
              <a:t> tvrdost : 5</a:t>
            </a:r>
          </a:p>
          <a:p>
            <a:pPr>
              <a:buFont typeface="Arial" pitchFamily="34" charset="0"/>
              <a:buChar char="•"/>
            </a:pPr>
            <a:r>
              <a:rPr lang="cs-CZ" sz="3200" dirty="0" smtClean="0"/>
              <a:t> vryp : bílý</a:t>
            </a:r>
          </a:p>
          <a:p>
            <a:pPr>
              <a:buFont typeface="Arial" pitchFamily="34" charset="0"/>
              <a:buChar char="•"/>
            </a:pPr>
            <a:r>
              <a:rPr lang="cs-CZ" sz="3200" dirty="0" smtClean="0"/>
              <a:t> Složení : </a:t>
            </a:r>
            <a:r>
              <a:rPr lang="cs-CZ" sz="3200" dirty="0" smtClean="0"/>
              <a:t>Ca</a:t>
            </a:r>
            <a:r>
              <a:rPr lang="cs-CZ" sz="1600" dirty="0" smtClean="0"/>
              <a:t>3</a:t>
            </a:r>
            <a:r>
              <a:rPr lang="cs-CZ" sz="3200" dirty="0" smtClean="0"/>
              <a:t>(PO</a:t>
            </a:r>
            <a:r>
              <a:rPr lang="cs-CZ" sz="1600" dirty="0" smtClean="0"/>
              <a:t>4</a:t>
            </a:r>
            <a:r>
              <a:rPr lang="cs-CZ" sz="3200" dirty="0" smtClean="0"/>
              <a:t>)</a:t>
            </a:r>
            <a:r>
              <a:rPr lang="cs-CZ" sz="1600" dirty="0" smtClean="0"/>
              <a:t>2</a:t>
            </a:r>
            <a:endParaRPr lang="cs-CZ" sz="1600" dirty="0" smtClean="0"/>
          </a:p>
          <a:p>
            <a:pPr>
              <a:buFont typeface="Arial" pitchFamily="34" charset="0"/>
              <a:buChar char="•"/>
            </a:pPr>
            <a:r>
              <a:rPr lang="cs-CZ" sz="3200" dirty="0" smtClean="0"/>
              <a:t> naleziště : Rusko (Kola), Cínovec</a:t>
            </a:r>
          </a:p>
          <a:p>
            <a:pPr>
              <a:buFont typeface="Arial" pitchFamily="34" charset="0"/>
              <a:buChar char="•"/>
            </a:pPr>
            <a:r>
              <a:rPr lang="cs-CZ" sz="3200" dirty="0" smtClean="0"/>
              <a:t> využití : </a:t>
            </a:r>
            <a:r>
              <a:rPr lang="cs-CZ" sz="3200" dirty="0" smtClean="0"/>
              <a:t>hnojivo</a:t>
            </a:r>
            <a:endParaRPr lang="cs-CZ" sz="3200" dirty="0"/>
          </a:p>
        </p:txBody>
      </p:sp>
      <p:pic>
        <p:nvPicPr>
          <p:cNvPr id="20484" name="Picture 4" descr="Apatit - unikátní vzorek krystalů apatitu v mateční hornině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1550" y="0"/>
            <a:ext cx="4362450" cy="43624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véPole 1"/>
          <p:cNvSpPr txBox="1"/>
          <p:nvPr/>
        </p:nvSpPr>
        <p:spPr>
          <a:xfrm>
            <a:off x="467544" y="476672"/>
            <a:ext cx="57606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4400" b="1" dirty="0" smtClean="0"/>
              <a:t>MUSKOVIT (světlá slída)</a:t>
            </a:r>
            <a:endParaRPr lang="cs-CZ" sz="4400" b="1" dirty="0"/>
          </a:p>
        </p:txBody>
      </p:sp>
      <p:pic>
        <p:nvPicPr>
          <p:cNvPr id="21506" name="Picture 2" descr="MUSKOVI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4412005" y="2126006"/>
            <a:ext cx="5684077" cy="3779912"/>
          </a:xfrm>
          <a:prstGeom prst="rect">
            <a:avLst/>
          </a:prstGeom>
          <a:noFill/>
        </p:spPr>
      </p:pic>
      <p:sp>
        <p:nvSpPr>
          <p:cNvPr id="4" name="TextovéPole 3"/>
          <p:cNvSpPr txBox="1"/>
          <p:nvPr/>
        </p:nvSpPr>
        <p:spPr>
          <a:xfrm>
            <a:off x="251520" y="1412776"/>
            <a:ext cx="5112568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cs-CZ" sz="3200" dirty="0" smtClean="0"/>
              <a:t> soustava : křemičitany</a:t>
            </a:r>
          </a:p>
          <a:p>
            <a:pPr>
              <a:buFont typeface="Arial" pitchFamily="34" charset="0"/>
              <a:buChar char="•"/>
            </a:pPr>
            <a:r>
              <a:rPr lang="cs-CZ" sz="3200" dirty="0" smtClean="0"/>
              <a:t> vznik : z magmatu</a:t>
            </a:r>
          </a:p>
          <a:p>
            <a:pPr>
              <a:buFont typeface="Arial" pitchFamily="34" charset="0"/>
              <a:buChar char="•"/>
            </a:pPr>
            <a:r>
              <a:rPr lang="cs-CZ" sz="3200" dirty="0" smtClean="0"/>
              <a:t> barva : bezbarvý, bílý</a:t>
            </a:r>
          </a:p>
          <a:p>
            <a:pPr>
              <a:buFont typeface="Arial" pitchFamily="34" charset="0"/>
              <a:buChar char="•"/>
            </a:pPr>
            <a:r>
              <a:rPr lang="cs-CZ" sz="3200" dirty="0" smtClean="0"/>
              <a:t> soustava : jednoklonná</a:t>
            </a:r>
          </a:p>
          <a:p>
            <a:pPr>
              <a:buFont typeface="Arial" pitchFamily="34" charset="0"/>
              <a:buChar char="•"/>
            </a:pPr>
            <a:r>
              <a:rPr lang="cs-CZ" sz="3200" dirty="0" smtClean="0"/>
              <a:t> tvrdost : 2</a:t>
            </a:r>
          </a:p>
          <a:p>
            <a:pPr>
              <a:buFont typeface="Arial" pitchFamily="34" charset="0"/>
              <a:buChar char="•"/>
            </a:pPr>
            <a:r>
              <a:rPr lang="cs-CZ" sz="3200" dirty="0" smtClean="0"/>
              <a:t> štěpnost : vynikající</a:t>
            </a:r>
          </a:p>
          <a:p>
            <a:pPr>
              <a:buFont typeface="Arial" pitchFamily="34" charset="0"/>
              <a:buChar char="•"/>
            </a:pPr>
            <a:r>
              <a:rPr lang="cs-CZ" sz="3200" dirty="0" smtClean="0"/>
              <a:t> složení : </a:t>
            </a:r>
            <a:r>
              <a:rPr lang="cs-CZ" sz="3200" dirty="0" err="1" smtClean="0"/>
              <a:t>hlinitokřemičitan</a:t>
            </a:r>
            <a:r>
              <a:rPr lang="cs-CZ" sz="3200" dirty="0" smtClean="0"/>
              <a:t> draslíku a hliníku</a:t>
            </a:r>
          </a:p>
          <a:p>
            <a:pPr>
              <a:buFont typeface="Arial" pitchFamily="34" charset="0"/>
              <a:buChar char="•"/>
            </a:pPr>
            <a:r>
              <a:rPr lang="cs-CZ" sz="3200" dirty="0" smtClean="0"/>
              <a:t> naleziště : Ural, Indie</a:t>
            </a:r>
          </a:p>
          <a:p>
            <a:pPr>
              <a:buFont typeface="Arial" pitchFamily="34" charset="0"/>
              <a:buChar char="•"/>
            </a:pPr>
            <a:r>
              <a:rPr lang="cs-CZ" sz="3200" dirty="0" smtClean="0"/>
              <a:t> využití : izolační materiál</a:t>
            </a:r>
            <a:endParaRPr lang="cs-CZ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270</TotalTime>
  <Words>462</Words>
  <Application>Microsoft Office PowerPoint</Application>
  <PresentationFormat>Předvádění na obrazovce (4:3)</PresentationFormat>
  <Paragraphs>95</Paragraphs>
  <Slides>10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10</vt:i4>
      </vt:variant>
    </vt:vector>
  </HeadingPairs>
  <TitlesOfParts>
    <vt:vector size="11" baseType="lpstr">
      <vt:lpstr>Motiv sady Office</vt:lpstr>
      <vt:lpstr>Snímek 1</vt:lpstr>
      <vt:lpstr>SÍRA</vt:lpstr>
      <vt:lpstr>Snímek 3</vt:lpstr>
      <vt:lpstr>Snímek 4</vt:lpstr>
      <vt:lpstr>Snímek 5</vt:lpstr>
      <vt:lpstr>Snímek 6</vt:lpstr>
      <vt:lpstr>Snímek 7</vt:lpstr>
      <vt:lpstr>Snímek 8</vt:lpstr>
      <vt:lpstr>Snímek 9</vt:lpstr>
      <vt:lpstr>Snímek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 I N E R Á L Y</dc:title>
  <dc:creator>Luděk</dc:creator>
  <cp:lastModifiedBy>Luděk</cp:lastModifiedBy>
  <cp:revision>32</cp:revision>
  <dcterms:created xsi:type="dcterms:W3CDTF">2020-09-27T09:34:27Z</dcterms:created>
  <dcterms:modified xsi:type="dcterms:W3CDTF">2020-09-28T08:51:06Z</dcterms:modified>
</cp:coreProperties>
</file>